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7"/>
  </p:notesMasterIdLst>
  <p:sldIdLst>
    <p:sldId id="405" r:id="rId5"/>
    <p:sldId id="429" r:id="rId6"/>
    <p:sldId id="435" r:id="rId7"/>
    <p:sldId id="444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481"/>
    <a:srgbClr val="F84951"/>
    <a:srgbClr val="CEDE44"/>
    <a:srgbClr val="FCE93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D575F-75B0-4ED6-BD38-0E5CFBC0A8CF}" v="8" dt="2025-10-29T15:32:57.701"/>
    <p1510:client id="{DDFF1DFA-FB91-4287-BBB9-82704C91F5F6}" v="3" dt="2025-10-29T15:28:00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49206" units="1/cm"/>
          <inkml:channelProperty channel="T" name="resolution" value="1" units="1/dev"/>
        </inkml:channelProperties>
      </inkml:inkSource>
      <inkml:timestamp xml:id="ts0" timeString="2023-08-16T13:32:59.80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29929 15637 0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8948B-514E-4B86-8E42-01A9A27FAAFC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8263-23DB-441C-8EFF-443EDF4A6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3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152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6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689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0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r.ac.uk/health-and-care-professionals/learning-and-support/good-clinical-practice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mailto:septic@imperial.ac.uk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C33DA7-4BCE-2E45-3282-C23DA4599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6597" y="3962120"/>
            <a:ext cx="4465093" cy="1524000"/>
          </a:xfrm>
        </p:spPr>
        <p:txBody>
          <a:bodyPr>
            <a:normAutofit/>
          </a:bodyPr>
          <a:lstStyle/>
          <a:p>
            <a:r>
              <a:rPr lang="en-GB" dirty="0"/>
              <a:t>Confirming Eligibility</a:t>
            </a:r>
          </a:p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</a:rPr>
              <a:t>V3.0 29-OCT-2025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DF17165F-2DB9-2402-4B29-FF3FDE1A6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550" y="944727"/>
            <a:ext cx="5467186" cy="26379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6C0B6A-1CA1-DC8D-48F8-D8E12D2BABD0}"/>
                  </a:ext>
                </a:extLst>
              </p14:cNvPr>
              <p14:cNvContentPartPr/>
              <p14:nvPr/>
            </p14:nvContentPartPr>
            <p14:xfrm>
              <a:off x="10774440" y="56293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6C0B6A-1CA1-DC8D-48F8-D8E12D2BAB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5080" y="56199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 descr="IC_ORG_LOGO">
            <a:extLst>
              <a:ext uri="{FF2B5EF4-FFF2-40B4-BE49-F238E27FC236}">
                <a16:creationId xmlns:a16="http://schemas.microsoft.com/office/drawing/2014/main" id="{B805CEDE-C8A9-097D-7AFE-143D67B34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3D35ECD-F3FB-0739-ADDC-1DF123576B8A}"/>
              </a:ext>
            </a:extLst>
          </p:cNvPr>
          <p:cNvSpPr txBox="1">
            <a:spLocks/>
          </p:cNvSpPr>
          <p:nvPr/>
        </p:nvSpPr>
        <p:spPr>
          <a:xfrm>
            <a:off x="1765817" y="5629319"/>
            <a:ext cx="3500473" cy="989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/>
              <a:t>Sponsor: Imperial College London </a:t>
            </a:r>
          </a:p>
          <a:p>
            <a:pPr>
              <a:lnSpc>
                <a:spcPct val="150000"/>
              </a:lnSpc>
            </a:pPr>
            <a:r>
              <a:rPr lang="en-US" sz="1400"/>
              <a:t>Funder: NIHR</a:t>
            </a:r>
          </a:p>
          <a:p>
            <a:r>
              <a:rPr lang="en-US" sz="1400">
                <a:solidFill>
                  <a:schemeClr val="tx1"/>
                </a:solidFill>
                <a:latin typeface="+mn-lt"/>
              </a:rPr>
              <a:t>IRAS ID: 1005848</a:t>
            </a:r>
          </a:p>
          <a:p>
            <a:r>
              <a:rPr lang="en-US" sz="1400">
                <a:solidFill>
                  <a:schemeClr val="tx1"/>
                </a:solidFill>
                <a:latin typeface="+mn-lt"/>
              </a:rPr>
              <a:t>REC ref: 23/LO/0339</a:t>
            </a:r>
          </a:p>
          <a:p>
            <a:pPr>
              <a:lnSpc>
                <a:spcPct val="150000"/>
              </a:lnSpc>
            </a:pPr>
            <a:endParaRPr lang="en-US" sz="1400"/>
          </a:p>
          <a:p>
            <a:r>
              <a:rPr lang="en-US" sz="1400"/>
              <a:t>	</a:t>
            </a:r>
          </a:p>
          <a:p>
            <a:endParaRPr lang="en-US" sz="1400"/>
          </a:p>
          <a:p>
            <a:endParaRPr lang="en-US" sz="1400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D1EDDEE-E1B5-5407-136E-E0159DB6D273}"/>
              </a:ext>
            </a:extLst>
          </p:cNvPr>
          <p:cNvSpPr txBox="1">
            <a:spLocks/>
          </p:cNvSpPr>
          <p:nvPr/>
        </p:nvSpPr>
        <p:spPr>
          <a:xfrm>
            <a:off x="7302846" y="5033393"/>
            <a:ext cx="4330438" cy="1277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None/>
              <a:defRPr sz="1200" kern="1200" baseline="0">
                <a:solidFill>
                  <a:srgbClr val="002548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+mn-lt"/>
              </a:rPr>
              <a:t>Chief Investigator: Prof Anthony Gordon</a:t>
            </a:r>
          </a:p>
          <a:p>
            <a:r>
              <a:rPr lang="en-US" sz="1400">
                <a:solidFill>
                  <a:schemeClr val="tx1"/>
                </a:solidFill>
                <a:latin typeface="+mn-lt"/>
              </a:rPr>
              <a:t>Study Coordination Centre:  </a:t>
            </a:r>
          </a:p>
          <a:p>
            <a:r>
              <a:rPr lang="en-US" sz="1400">
                <a:solidFill>
                  <a:schemeClr val="tx1"/>
                </a:solidFill>
                <a:latin typeface="+mn-lt"/>
              </a:rPr>
              <a:t>Imperial Clinical Trials Unit</a:t>
            </a:r>
          </a:p>
          <a:p>
            <a:r>
              <a:rPr lang="en-US" sz="1400">
                <a:solidFill>
                  <a:schemeClr val="tx1"/>
                </a:solidFill>
                <a:latin typeface="+mn-lt"/>
              </a:rPr>
              <a:t>IRAS ID: 1005848</a:t>
            </a:r>
          </a:p>
          <a:p>
            <a:r>
              <a:rPr lang="en-US" sz="1400">
                <a:solidFill>
                  <a:schemeClr val="tx1"/>
                </a:solidFill>
                <a:latin typeface="+mn-lt"/>
              </a:rPr>
              <a:t>REC ref: 23/LO/0339</a:t>
            </a:r>
          </a:p>
          <a:p>
            <a:endParaRPr lang="en-US" sz="1400"/>
          </a:p>
          <a:p>
            <a:endParaRPr lang="en-US"/>
          </a:p>
          <a:p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C201EB-6FC1-7561-6BC9-448C89F1B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6386" y="6076172"/>
            <a:ext cx="2465614" cy="8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"/>
    </mc:Choice>
    <mc:Fallback xmlns="">
      <p:transition spd="slow" advTm="26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9C4F-605C-5A50-B285-E387D28C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65278"/>
            <a:ext cx="10668000" cy="3729457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GB" sz="2000"/>
              <a:t>International, ethical and scientific quality standard to which all research involving human participants is conducted</a:t>
            </a:r>
          </a:p>
          <a:p>
            <a:pPr>
              <a:spcBef>
                <a:spcPts val="1200"/>
              </a:spcBef>
            </a:pPr>
            <a:r>
              <a:rPr lang="en-GB" sz="2000"/>
              <a:t>Comprised of 13 core principles &amp; applies to all clinical investigations that could affect safety and well-being of human participants, providing international assurance that: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/>
              <a:t>Data and reported results of clinical investigations are credible and accurate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/>
              <a:t>Rights, safety and confidentiality of participants in clinical research are respected and protected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/>
              <a:t>You are encouraged to obtain GCP certification, such as that available through NIHR: </a:t>
            </a:r>
            <a:r>
              <a:rPr lang="en-GB" sz="2000">
                <a:hlinkClick r:id="rId3"/>
              </a:rPr>
              <a:t>https://www.nihr.ac.uk/health-and-care-professionals/learning-and-support/good-clinical-practice.htm</a:t>
            </a:r>
            <a:r>
              <a:rPr lang="en-GB" sz="2000"/>
              <a:t>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4503"/>
            <a:ext cx="10668000" cy="1345115"/>
          </a:xfrm>
        </p:spPr>
        <p:txBody>
          <a:bodyPr>
            <a:normAutofit/>
          </a:bodyPr>
          <a:lstStyle/>
          <a:p>
            <a:r>
              <a:rPr lang="en-GB"/>
              <a:t>Good Clinical Practice (GCP)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02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4503"/>
            <a:ext cx="10668000" cy="1345115"/>
          </a:xfrm>
        </p:spPr>
        <p:txBody>
          <a:bodyPr>
            <a:normAutofit/>
          </a:bodyPr>
          <a:lstStyle/>
          <a:p>
            <a:r>
              <a:rPr lang="en-GB"/>
              <a:t>Principles of Good Clinical Practice (GCP)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657D5-0FD7-ECDD-E67C-CD5AE42B5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099799"/>
            <a:ext cx="10504122" cy="3732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0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4503"/>
            <a:ext cx="10668000" cy="1345115"/>
          </a:xfrm>
        </p:spPr>
        <p:txBody>
          <a:bodyPr>
            <a:normAutofit/>
          </a:bodyPr>
          <a:lstStyle/>
          <a:p>
            <a:r>
              <a:rPr lang="en-GB"/>
              <a:t>Principles of Good Clinical Practice (GCP)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B1A93-79FA-D4B2-357C-2EE748EE6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" y="1867239"/>
            <a:ext cx="10246895" cy="3603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3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253" y="762000"/>
            <a:ext cx="6288505" cy="1345115"/>
          </a:xfrm>
        </p:spPr>
        <p:txBody>
          <a:bodyPr>
            <a:normAutofit/>
          </a:bodyPr>
          <a:lstStyle/>
          <a:p>
            <a:r>
              <a:rPr lang="en-GB"/>
              <a:t>Coordinating Centre / Trial Management Team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C4423A-04D3-83B2-2891-33CD5A8E49DE}"/>
              </a:ext>
            </a:extLst>
          </p:cNvPr>
          <p:cNvSpPr txBox="1">
            <a:spLocks/>
          </p:cNvSpPr>
          <p:nvPr/>
        </p:nvSpPr>
        <p:spPr>
          <a:xfrm>
            <a:off x="2040676" y="2287167"/>
            <a:ext cx="8517752" cy="4028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600" dirty="0"/>
              <a:t>Trial coordinated by Imperial Clinical Trials Unit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Chief Investigator: Prof Anthony Gordon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Trial Manager: Ravinder Dhaliwal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Trial Monitor(s): Paulina Kuswik and Promi Kamali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00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600" dirty="0"/>
              <a:t>Email: </a:t>
            </a:r>
            <a:r>
              <a:rPr lang="en-GB" sz="1600" dirty="0">
                <a:hlinkClick r:id="rId5"/>
              </a:rPr>
              <a:t>septic@imperial.ac.uk</a:t>
            </a:r>
            <a:r>
              <a:rPr lang="en-GB" sz="1600" dirty="0"/>
              <a:t> 		</a:t>
            </a:r>
          </a:p>
          <a:p>
            <a:pPr marL="0" indent="0" algn="ctr" rtl="0">
              <a:buNone/>
            </a:pPr>
            <a:r>
              <a:rPr lang="en-GB" sz="1600" dirty="0"/>
              <a:t>Address: </a:t>
            </a:r>
          </a:p>
          <a:p>
            <a:pPr marL="0" indent="0" algn="ctr" rtl="0">
              <a:buNone/>
            </a:pPr>
            <a:r>
              <a:rPr lang="en-GB" sz="1400" dirty="0">
                <a:effectLst/>
              </a:rPr>
              <a:t>Room 1064, 10th</a:t>
            </a:r>
            <a:r>
              <a:rPr lang="en-GB" sz="1400" i="1" dirty="0">
                <a:effectLst/>
              </a:rPr>
              <a:t> </a:t>
            </a:r>
            <a:r>
              <a:rPr lang="en-GB" sz="1400" dirty="0">
                <a:effectLst/>
              </a:rPr>
              <a:t>Floor, QEQM</a:t>
            </a:r>
          </a:p>
          <a:p>
            <a:pPr marL="0" indent="0" algn="ctr" rtl="0">
              <a:buNone/>
            </a:pPr>
            <a:r>
              <a:rPr lang="en-GB" sz="1400" dirty="0">
                <a:effectLst/>
              </a:rPr>
              <a:t>St Mary’s Hospital</a:t>
            </a:r>
          </a:p>
          <a:p>
            <a:pPr marL="0" indent="0" algn="ctr" rtl="0">
              <a:buNone/>
            </a:pPr>
            <a:r>
              <a:rPr lang="en-GB" sz="1400" dirty="0">
                <a:effectLst/>
              </a:rPr>
              <a:t>1 </a:t>
            </a:r>
            <a:r>
              <a:rPr lang="en-GB" sz="1400" dirty="0" err="1">
                <a:effectLst/>
              </a:rPr>
              <a:t>Praed</a:t>
            </a:r>
            <a:r>
              <a:rPr lang="en-GB" sz="1400" dirty="0">
                <a:effectLst/>
              </a:rPr>
              <a:t> Street</a:t>
            </a:r>
          </a:p>
          <a:p>
            <a:pPr marL="0" indent="0" algn="ctr" rtl="0">
              <a:buNone/>
            </a:pPr>
            <a:r>
              <a:rPr lang="en-GB" sz="1400" dirty="0">
                <a:effectLst/>
              </a:rPr>
              <a:t>London</a:t>
            </a:r>
          </a:p>
          <a:p>
            <a:pPr marL="0" indent="0" algn="ctr" rtl="0">
              <a:buNone/>
            </a:pPr>
            <a:r>
              <a:rPr lang="en-GB" sz="1400" dirty="0">
                <a:effectLst/>
              </a:rPr>
              <a:t>W2 1NY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2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9C4F-605C-5A50-B285-E387D28C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910263"/>
            <a:ext cx="10668000" cy="2355612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GB" sz="2800"/>
              <a:t>Do rapid PCR-based microbiological diagnostics plus procalcitonin improve outcomes and antibiotic stewardship compared to standard care in patients admitted to ICU with sepsis?</a:t>
            </a:r>
          </a:p>
          <a:p>
            <a:pPr marL="342900" indent="-3429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GB" sz="2800"/>
              <a:t>Does conservative fluid therapy with active removal of accumulated fluid (de-resuscitation) improve outcomes compared to standard care in patients …with sepsis? </a:t>
            </a:r>
          </a:p>
          <a:p>
            <a:pPr marL="342900" indent="-3429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GB" sz="2800"/>
              <a:t>Does GM-CSF compared to placebo improve outcomes in a high-risk subset of patients …with sepsis?</a:t>
            </a:r>
          </a:p>
          <a:p>
            <a:pPr marL="342900" indent="-342900">
              <a:spcBef>
                <a:spcPts val="60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GB" sz="2800"/>
              <a:t>What is the relative cost-effectiveness of each of these interventions compared to current standard of care?</a:t>
            </a:r>
            <a:endParaRPr lang="en-GB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1"/>
            <a:ext cx="6264442" cy="729916"/>
          </a:xfrm>
        </p:spPr>
        <p:txBody>
          <a:bodyPr>
            <a:normAutofit/>
          </a:bodyPr>
          <a:lstStyle/>
          <a:p>
            <a:r>
              <a:rPr lang="en-GB"/>
              <a:t>Introduction to </a:t>
            </a:r>
            <a:r>
              <a:rPr lang="en-GB" err="1"/>
              <a:t>SepTiC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1AC062-5B55-93F8-8676-1B4C6A9EDCE4}"/>
              </a:ext>
            </a:extLst>
          </p:cNvPr>
          <p:cNvSpPr txBox="1">
            <a:spLocks/>
          </p:cNvSpPr>
          <p:nvPr/>
        </p:nvSpPr>
        <p:spPr>
          <a:xfrm>
            <a:off x="786063" y="1455928"/>
            <a:ext cx="10668000" cy="149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 multi-centre, pragmatic, multi-factorial, open-label randomised controlled trial, with an embedded randomised, double-blind, parallel group trial. </a:t>
            </a:r>
          </a:p>
          <a:p>
            <a:pPr marL="0" indent="0">
              <a:buFont typeface="Avenir Next LT Pro" panose="020B0504020202020204" pitchFamily="34" charset="0"/>
              <a:buNone/>
            </a:pPr>
            <a:endParaRPr lang="en-GB"/>
          </a:p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A720715-0747-3CAD-5CA9-9484801FD65D}"/>
              </a:ext>
            </a:extLst>
          </p:cNvPr>
          <p:cNvSpPr txBox="1">
            <a:spLocks noChangeArrowheads="1"/>
          </p:cNvSpPr>
          <p:nvPr/>
        </p:nvSpPr>
        <p:spPr>
          <a:xfrm>
            <a:off x="786063" y="3346910"/>
            <a:ext cx="4604929" cy="4698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/>
              <a:t>Research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4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71563"/>
            <a:ext cx="6264442" cy="729916"/>
          </a:xfrm>
        </p:spPr>
        <p:txBody>
          <a:bodyPr>
            <a:normAutofit/>
          </a:bodyPr>
          <a:lstStyle/>
          <a:p>
            <a:r>
              <a:rPr lang="en-GB" dirty="0"/>
              <a:t>Confirming Eligibility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1AC062-5B55-93F8-8676-1B4C6A9EDCE4}"/>
              </a:ext>
            </a:extLst>
          </p:cNvPr>
          <p:cNvSpPr txBox="1">
            <a:spLocks/>
          </p:cNvSpPr>
          <p:nvPr/>
        </p:nvSpPr>
        <p:spPr>
          <a:xfrm>
            <a:off x="651552" y="1218261"/>
            <a:ext cx="10968519" cy="5047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 per MHRA requirements only a clinician is able to confirm whether a patient is eligible for the trial.</a:t>
            </a:r>
          </a:p>
          <a:p>
            <a:r>
              <a:rPr lang="en-GB" dirty="0"/>
              <a:t>The clinician confirming eligibility </a:t>
            </a:r>
            <a:r>
              <a:rPr lang="en-GB" b="1" dirty="0"/>
              <a:t>is</a:t>
            </a:r>
            <a:r>
              <a:rPr lang="en-GB" dirty="0"/>
              <a:t> required to be listed on the delegation log and </a:t>
            </a:r>
            <a:r>
              <a:rPr lang="en-GB" b="1" dirty="0"/>
              <a:t>must be </a:t>
            </a:r>
            <a:r>
              <a:rPr lang="en-GB" dirty="0"/>
              <a:t>listed on the Eligibility Check log so that the study has oversight of those clinicians who have received this training and are qualified to confirm eligibility.</a:t>
            </a:r>
          </a:p>
          <a:p>
            <a:r>
              <a:rPr lang="en-GB" dirty="0"/>
              <a:t>Eligibility should be confirmed for the trials the patient is eligible for, i.e. they may be eligible for trials 1+2 first and 3 (GM-CSF) later, therefore eligibility should be checked for trial 3 (GM-CSF) when the patient is eligible. This needs to be documented in the medical records.</a:t>
            </a:r>
          </a:p>
          <a:p>
            <a:r>
              <a:rPr lang="en-GB" dirty="0"/>
              <a:t>Please ensure a ‘Eligibility Form’ is completed for each eligible patient and filed in their medical records.</a:t>
            </a:r>
          </a:p>
          <a:p>
            <a:pPr marL="0" indent="0">
              <a:buFont typeface="Avenir Next LT Pro" panose="020B05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2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18E670AF-873F-44DB-9862-796E652E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175613"/>
          </a:xfrm>
          <a:custGeom>
            <a:avLst/>
            <a:gdLst>
              <a:gd name="connsiteX0" fmla="*/ 0 w 11430001"/>
              <a:gd name="connsiteY0" fmla="*/ 0 h 6175613"/>
              <a:gd name="connsiteX1" fmla="*/ 5638031 w 11430001"/>
              <a:gd name="connsiteY1" fmla="*/ 0 h 6175613"/>
              <a:gd name="connsiteX2" fmla="*/ 5638031 w 11430001"/>
              <a:gd name="connsiteY2" fmla="*/ 758954 h 6175613"/>
              <a:gd name="connsiteX3" fmla="*/ 11430001 w 11430001"/>
              <a:gd name="connsiteY3" fmla="*/ 758954 h 6175613"/>
              <a:gd name="connsiteX4" fmla="*/ 11430001 w 11430001"/>
              <a:gd name="connsiteY4" fmla="*/ 6175613 h 6175613"/>
              <a:gd name="connsiteX5" fmla="*/ 5638031 w 11430001"/>
              <a:gd name="connsiteY5" fmla="*/ 6175613 h 6175613"/>
              <a:gd name="connsiteX6" fmla="*/ 5240741 w 11430001"/>
              <a:gd name="connsiteY6" fmla="*/ 6175613 h 6175613"/>
              <a:gd name="connsiteX7" fmla="*/ 0 w 11430001"/>
              <a:gd name="connsiteY7" fmla="*/ 6175613 h 617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75613">
                <a:moveTo>
                  <a:pt x="0" y="0"/>
                </a:moveTo>
                <a:lnTo>
                  <a:pt x="5638031" y="0"/>
                </a:lnTo>
                <a:lnTo>
                  <a:pt x="5638031" y="758954"/>
                </a:lnTo>
                <a:lnTo>
                  <a:pt x="11430001" y="758954"/>
                </a:lnTo>
                <a:lnTo>
                  <a:pt x="11430001" y="6175613"/>
                </a:lnTo>
                <a:lnTo>
                  <a:pt x="5638031" y="6175613"/>
                </a:lnTo>
                <a:lnTo>
                  <a:pt x="5240741" y="6175613"/>
                </a:lnTo>
                <a:lnTo>
                  <a:pt x="0" y="61756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ED2902-E05B-CE4A-E87D-9FAB06868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767" y="0"/>
            <a:ext cx="5003275" cy="685800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FCD00A1-6F47-B400-64E2-8A3D8B0C94A9}"/>
              </a:ext>
            </a:extLst>
          </p:cNvPr>
          <p:cNvSpPr txBox="1">
            <a:spLocks noChangeArrowheads="1"/>
          </p:cNvSpPr>
          <p:nvPr/>
        </p:nvSpPr>
        <p:spPr>
          <a:xfrm>
            <a:off x="294809" y="1181226"/>
            <a:ext cx="4604929" cy="4698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/>
              <a:t>Study Flowchart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4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9C4F-605C-5A50-B285-E387D28C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1240"/>
            <a:ext cx="10668000" cy="312577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1050"/>
              </a:spcBef>
            </a:pPr>
            <a:r>
              <a:rPr lang="en-GB" sz="2800" dirty="0"/>
              <a:t>Adult patients (≥16 yrs) admitted to ICU due to suspected sepsis and expected to stay for at least two calendar days </a:t>
            </a:r>
            <a:r>
              <a:rPr lang="en-GB" sz="1800" dirty="0"/>
              <a:t>(i.e. expected to still to be in ICU the day after tomorrow)</a:t>
            </a:r>
          </a:p>
          <a:p>
            <a:pPr marL="0" indent="0">
              <a:spcBef>
                <a:spcPts val="1050"/>
              </a:spcBef>
              <a:buNone/>
            </a:pPr>
            <a:endParaRPr lang="en-GB"/>
          </a:p>
          <a:p>
            <a:pPr>
              <a:spcBef>
                <a:spcPts val="1050"/>
              </a:spcBef>
            </a:pPr>
            <a:r>
              <a:rPr lang="en-GB" sz="2800" dirty="0"/>
              <a:t>Receiving intravenous antibiotics for suspected sepsis</a:t>
            </a:r>
          </a:p>
          <a:p>
            <a:pPr marL="0" indent="0">
              <a:spcBef>
                <a:spcPts val="1050"/>
              </a:spcBef>
              <a:buNone/>
            </a:pPr>
            <a:endParaRPr lang="en-GB"/>
          </a:p>
          <a:p>
            <a:pPr>
              <a:spcBef>
                <a:spcPts val="1050"/>
              </a:spcBef>
            </a:pPr>
            <a:r>
              <a:rPr lang="en-GB" sz="2800" dirty="0"/>
              <a:t>According to local clinical judgement, patient has received adequate </a:t>
            </a:r>
            <a:r>
              <a:rPr lang="en-GB" sz="2800" b="1" u="sng" dirty="0"/>
              <a:t>initial</a:t>
            </a:r>
            <a:r>
              <a:rPr lang="en-GB" sz="2800" dirty="0"/>
              <a:t> early fluid resuscitation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53" y="1139861"/>
            <a:ext cx="9600839" cy="711950"/>
          </a:xfrm>
        </p:spPr>
        <p:txBody>
          <a:bodyPr>
            <a:normAutofit/>
          </a:bodyPr>
          <a:lstStyle/>
          <a:p>
            <a:r>
              <a:rPr lang="en-GB" dirty="0"/>
              <a:t>Inclusion Criteria – All participants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2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9C4F-605C-5A50-B285-E387D28C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85211"/>
            <a:ext cx="10668000" cy="391319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lang="en-GB" sz="2800" dirty="0"/>
              <a:t>More than 24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dirty="0"/>
              <a:t>hours since ICU admission </a:t>
            </a:r>
            <a:r>
              <a:rPr lang="en-GB" sz="2800" i="1" dirty="0"/>
              <a:t>(not for GM-CSF arm, see next slide)</a:t>
            </a:r>
          </a:p>
          <a:p>
            <a:pPr lvl="0">
              <a:lnSpc>
                <a:spcPct val="110000"/>
              </a:lnSpc>
            </a:pPr>
            <a:r>
              <a:rPr lang="en-GB" sz="2800" dirty="0"/>
              <a:t>Previously admitted to ICU due to sepsis on this hospital admission</a:t>
            </a:r>
          </a:p>
          <a:p>
            <a:pPr lvl="0">
              <a:lnSpc>
                <a:spcPct val="110000"/>
              </a:lnSpc>
            </a:pPr>
            <a:r>
              <a:rPr lang="en-GB" sz="2800" dirty="0"/>
              <a:t>Not expected to survive initial resuscitation (24 hours)</a:t>
            </a:r>
          </a:p>
          <a:p>
            <a:pPr lvl="0">
              <a:lnSpc>
                <a:spcPct val="110000"/>
              </a:lnSpc>
            </a:pPr>
            <a:r>
              <a:rPr lang="en-GB" sz="2800" dirty="0" err="1"/>
              <a:t>Neutropaenia</a:t>
            </a:r>
            <a:r>
              <a:rPr lang="en-GB" sz="2800" dirty="0"/>
              <a:t> due to chemotherapy / malignancy (but not due to sepsis)</a:t>
            </a:r>
          </a:p>
          <a:p>
            <a:pPr>
              <a:lnSpc>
                <a:spcPct val="110000"/>
              </a:lnSpc>
            </a:pPr>
            <a:r>
              <a:rPr lang="en-GB" dirty="0"/>
              <a:t>Being treated for infective endocarditis, osteomyelitis, hepatic or cerebral abscess, tuberculosis 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DKA / HHS / DI / SAH </a:t>
            </a:r>
            <a:r>
              <a:rPr lang="en-GB" sz="2400" dirty="0"/>
              <a:t>(in last 21 days)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Weight &lt;40Kg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4503"/>
            <a:ext cx="10668000" cy="823749"/>
          </a:xfrm>
        </p:spPr>
        <p:txBody>
          <a:bodyPr>
            <a:normAutofit/>
          </a:bodyPr>
          <a:lstStyle/>
          <a:p>
            <a:r>
              <a:rPr lang="en-GB" dirty="0"/>
              <a:t>Exclusion Criteria – All participants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3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9C4F-605C-5A50-B285-E387D28C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43866"/>
            <a:ext cx="10668000" cy="469528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2800" b="1" i="1" dirty="0"/>
              <a:t>The patient may not be eligible for the GM-CSF trial now, but please check again if the patient becomes more unwell.</a:t>
            </a:r>
          </a:p>
          <a:p>
            <a:pPr marL="0" lvl="0" indent="0">
              <a:buNone/>
            </a:pPr>
            <a:endParaRPr lang="en-GB" sz="2800" b="1" i="1" dirty="0"/>
          </a:p>
          <a:p>
            <a:pPr lvl="0"/>
            <a:r>
              <a:rPr lang="en-GB" sz="2800" dirty="0"/>
              <a:t>Intubated, mechanically ventilated &amp; expected to continue for another 24 hours</a:t>
            </a:r>
          </a:p>
          <a:p>
            <a:pPr marL="0" indent="0">
              <a:buNone/>
            </a:pPr>
            <a:r>
              <a:rPr lang="en-GB" sz="2800" i="1" dirty="0">
                <a:solidFill>
                  <a:srgbClr val="0070C0"/>
                </a:solidFill>
              </a:rPr>
              <a:t>Or</a:t>
            </a:r>
          </a:p>
          <a:p>
            <a:r>
              <a:rPr lang="en-GB" dirty="0"/>
              <a:t>Requiring two organ support (i.e. two of vasopressors, renal replacement therapy, or non-invasive ventilation / continuous positive airway pressure / high flow nasal oxygen respiratory support) </a:t>
            </a:r>
          </a:p>
          <a:p>
            <a:pPr marL="0" lvl="0" indent="0">
              <a:buNone/>
            </a:pPr>
            <a:endParaRPr lang="en-GB" sz="2800" b="1" u="sng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GB" sz="2800" b="1" u="sng" dirty="0">
                <a:solidFill>
                  <a:srgbClr val="0070C0"/>
                </a:solidFill>
              </a:rPr>
              <a:t>AND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en-GB" sz="2800" dirty="0"/>
              <a:t>An absolute lymphocyte count &lt;1.2 x10</a:t>
            </a:r>
            <a:r>
              <a:rPr lang="en-GB" sz="2800" baseline="30000" dirty="0"/>
              <a:t>9 </a:t>
            </a:r>
            <a:r>
              <a:rPr lang="en-GB" sz="2800" dirty="0"/>
              <a:t>/L on two consecutive calendar days </a:t>
            </a:r>
          </a:p>
          <a:p>
            <a:pPr marL="0" indent="0">
              <a:buNone/>
            </a:pPr>
            <a:r>
              <a:rPr lang="en-GB" sz="2000" i="1" dirty="0"/>
              <a:t>  (at least 12 hrs apart with no values &gt;1.2 x10</a:t>
            </a:r>
            <a:r>
              <a:rPr lang="en-GB" sz="2000" i="1" baseline="30000" dirty="0"/>
              <a:t>9 </a:t>
            </a:r>
            <a:r>
              <a:rPr lang="en-GB" sz="2000" i="1" dirty="0"/>
              <a:t>/L in between)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4504"/>
            <a:ext cx="10668000" cy="659362"/>
          </a:xfrm>
        </p:spPr>
        <p:txBody>
          <a:bodyPr>
            <a:normAutofit fontScale="90000"/>
          </a:bodyPr>
          <a:lstStyle/>
          <a:p>
            <a:r>
              <a:rPr lang="en-US" dirty="0"/>
              <a:t>GM-CSF Trial  - Inclusion criteria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5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9C4F-605C-5A50-B285-E387D28C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81463"/>
            <a:ext cx="10668000" cy="361327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500"/>
              </a:spcBef>
            </a:pPr>
            <a:r>
              <a:rPr lang="en-GB" sz="2800"/>
              <a:t>More than 120 hours (5 days) since ICU admission</a:t>
            </a:r>
          </a:p>
          <a:p>
            <a:pPr>
              <a:spcBef>
                <a:spcPts val="1500"/>
              </a:spcBef>
            </a:pPr>
            <a:r>
              <a:rPr lang="en-GB" sz="2800"/>
              <a:t>Already receiving G-CSF or GM-CSF</a:t>
            </a:r>
          </a:p>
          <a:p>
            <a:pPr>
              <a:spcBef>
                <a:spcPts val="1500"/>
              </a:spcBef>
            </a:pPr>
            <a:r>
              <a:rPr lang="en-GB" sz="2800"/>
              <a:t>A total white blood cell count (WBC) &gt;50 x10</a:t>
            </a:r>
            <a:r>
              <a:rPr lang="en-GB" sz="2800" baseline="30000"/>
              <a:t>9</a:t>
            </a:r>
            <a:r>
              <a:rPr lang="en-GB" sz="2800"/>
              <a:t> /L </a:t>
            </a:r>
          </a:p>
          <a:p>
            <a:pPr>
              <a:spcBef>
                <a:spcPts val="1500"/>
              </a:spcBef>
            </a:pPr>
            <a:r>
              <a:rPr lang="en-GB" sz="2800"/>
              <a:t>Allergy or adverse reaction to GM-CSF or yeast-product</a:t>
            </a:r>
          </a:p>
          <a:p>
            <a:pPr>
              <a:spcBef>
                <a:spcPts val="1500"/>
              </a:spcBef>
            </a:pPr>
            <a:r>
              <a:rPr lang="en-GB" sz="2800"/>
              <a:t>Known to be pregnant or lactating</a:t>
            </a:r>
          </a:p>
          <a:p>
            <a:pPr>
              <a:spcBef>
                <a:spcPts val="1500"/>
              </a:spcBef>
            </a:pPr>
            <a:r>
              <a:rPr lang="en-GB" sz="2800"/>
              <a:t>Known active haematological malignancy </a:t>
            </a:r>
            <a:r>
              <a:rPr lang="en-GB" sz="2400" i="1"/>
              <a:t>(treated within last 5 years)</a:t>
            </a:r>
            <a:endParaRPr lang="en-GB" sz="2800" i="1"/>
          </a:p>
          <a:p>
            <a:pPr>
              <a:spcBef>
                <a:spcPts val="1500"/>
              </a:spcBef>
            </a:pPr>
            <a:r>
              <a:rPr lang="en-GB" sz="2800"/>
              <a:t>Solid organ or bone marrow transplantation </a:t>
            </a:r>
          </a:p>
          <a:p>
            <a:pPr>
              <a:spcBef>
                <a:spcPts val="1500"/>
              </a:spcBef>
            </a:pPr>
            <a:r>
              <a:rPr lang="en-GB" sz="2800"/>
              <a:t>Patient weight &gt;125kg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1720DF5-4058-3167-3B2C-A8191C6A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132" y="5934076"/>
            <a:ext cx="1914868" cy="923924"/>
          </a:xfrm>
          <a:prstGeom prst="rect">
            <a:avLst/>
          </a:prstGeom>
        </p:spPr>
      </p:pic>
      <p:pic>
        <p:nvPicPr>
          <p:cNvPr id="5" name="Picture 4" descr="IC_ORG_LOGO">
            <a:extLst>
              <a:ext uri="{FF2B5EF4-FFF2-40B4-BE49-F238E27FC236}">
                <a16:creationId xmlns:a16="http://schemas.microsoft.com/office/drawing/2014/main" id="{59C9703D-2DC5-A208-D224-78A27A25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65876"/>
            <a:ext cx="2209678" cy="5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EB068-0F1B-A9F0-E85F-F789D121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84503"/>
            <a:ext cx="10668000" cy="723981"/>
          </a:xfrm>
        </p:spPr>
        <p:txBody>
          <a:bodyPr>
            <a:normAutofit/>
          </a:bodyPr>
          <a:lstStyle/>
          <a:p>
            <a:r>
              <a:rPr lang="en-GB"/>
              <a:t>Additional Exclusion criteria – GM-CSF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7"/>
    </mc:Choice>
    <mc:Fallback xmlns="">
      <p:transition spd="slow" advTm="1316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"/>
</p:tagLst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846E3B7E99249869B95EB863C2C70" ma:contentTypeVersion="17" ma:contentTypeDescription="Create a new document." ma:contentTypeScope="" ma:versionID="46d5d5b35a323de28fa0f5034d3187d2">
  <xsd:schema xmlns:xsd="http://www.w3.org/2001/XMLSchema" xmlns:xs="http://www.w3.org/2001/XMLSchema" xmlns:p="http://schemas.microsoft.com/office/2006/metadata/properties" xmlns:ns2="b2bbebe3-ad2d-49dd-af47-b79b7bae9fea" xmlns:ns3="64911291-acb6-46a9-a2c1-ee6e91226009" targetNamespace="http://schemas.microsoft.com/office/2006/metadata/properties" ma:root="true" ma:fieldsID="fe243a35491d776b2cae0d62752df621" ns2:_="" ns3:_="">
    <xsd:import namespace="b2bbebe3-ad2d-49dd-af47-b79b7bae9fea"/>
    <xsd:import namespace="64911291-acb6-46a9-a2c1-ee6e9122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ebe3-ad2d-49dd-af47-b79b7bae9f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11291-acb6-46a9-a2c1-ee6e912260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b1fd85-8ced-4516-8ddd-67d47a595aaa}" ma:internalName="TaxCatchAll" ma:showField="CatchAllData" ma:web="64911291-acb6-46a9-a2c1-ee6e9122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911291-acb6-46a9-a2c1-ee6e91226009" xsi:nil="true"/>
    <lcf76f155ced4ddcb4097134ff3c332f xmlns="b2bbebe3-ad2d-49dd-af47-b79b7bae9fea">
      <Terms xmlns="http://schemas.microsoft.com/office/infopath/2007/PartnerControls"/>
    </lcf76f155ced4ddcb4097134ff3c332f>
    <SharedWithUsers xmlns="64911291-acb6-46a9-a2c1-ee6e91226009">
      <UserInfo>
        <DisplayName>Britten, Eloise</DisplayName>
        <AccountId>58</AccountId>
        <AccountType/>
      </UserInfo>
      <UserInfo>
        <DisplayName>Dao, Jonathan Q</DisplayName>
        <AccountId>59</AccountId>
        <AccountType/>
      </UserInfo>
      <UserInfo>
        <DisplayName>QA Inbox</DisplayName>
        <AccountId>60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827893-40EF-4B04-B43C-411BCF0AF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bbebe3-ad2d-49dd-af47-b79b7bae9fea"/>
    <ds:schemaRef ds:uri="64911291-acb6-46a9-a2c1-ee6e91226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08E5B6-32E1-4991-AF7E-05E4B190B50D}">
  <ds:schemaRefs>
    <ds:schemaRef ds:uri="http://purl.org/dc/terms/"/>
    <ds:schemaRef ds:uri="http://schemas.microsoft.com/office/2006/documentManagement/types"/>
    <ds:schemaRef ds:uri="b2bbebe3-ad2d-49dd-af47-b79b7bae9fea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64911291-acb6-46a9-a2c1-ee6e9122600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049F40-E894-4E3D-899E-236C6B965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821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Avenir Next LT Pro</vt:lpstr>
      <vt:lpstr>Calibri</vt:lpstr>
      <vt:lpstr>Courier New</vt:lpstr>
      <vt:lpstr>PrismaticVTI</vt:lpstr>
      <vt:lpstr>PowerPoint Presentation</vt:lpstr>
      <vt:lpstr>Coordinating Centre / Trial Management Team</vt:lpstr>
      <vt:lpstr>Introduction to SepTiC</vt:lpstr>
      <vt:lpstr>Confirming Eligibility</vt:lpstr>
      <vt:lpstr>PowerPoint Presentation</vt:lpstr>
      <vt:lpstr>Inclusion Criteria – All participants</vt:lpstr>
      <vt:lpstr>Exclusion Criteria – All participants </vt:lpstr>
      <vt:lpstr>GM-CSF Trial  - Inclusion criteria</vt:lpstr>
      <vt:lpstr>Additional Exclusion criteria – GM-CSF</vt:lpstr>
      <vt:lpstr>Good Clinical Practice (GCP)</vt:lpstr>
      <vt:lpstr>Principles of Good Clinical Practice (GCP)</vt:lpstr>
      <vt:lpstr>Principles of Good Clinical Practice (GCP)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Dhaliwal, Ravinder K</dc:creator>
  <cp:lastModifiedBy>Kuswik, Paulina</cp:lastModifiedBy>
  <cp:revision>12</cp:revision>
  <dcterms:created xsi:type="dcterms:W3CDTF">2023-08-16T10:46:40Z</dcterms:created>
  <dcterms:modified xsi:type="dcterms:W3CDTF">2025-11-10T13:00:14Z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0x0101001D8846E3B7E99249869B95EB863C2C70</vt:lpwstr>
  </property>
  <property fmtid="{D5CDD505-2E9C-101B-9397-08002B2CF9AE}" pid="3" name="MediaServiceImageTags">
    <vt:lpwstr/>
  </property>
</Properties>
</file>